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84" r:id="rId5"/>
    <p:sldId id="283" r:id="rId6"/>
    <p:sldId id="285" r:id="rId7"/>
    <p:sldId id="289" r:id="rId8"/>
    <p:sldId id="306" r:id="rId9"/>
    <p:sldId id="290" r:id="rId10"/>
    <p:sldId id="291" r:id="rId11"/>
    <p:sldId id="292" r:id="rId12"/>
    <p:sldId id="294" r:id="rId13"/>
    <p:sldId id="295" r:id="rId14"/>
    <p:sldId id="296" r:id="rId15"/>
    <p:sldId id="297" r:id="rId16"/>
    <p:sldId id="305" r:id="rId17"/>
    <p:sldId id="308" r:id="rId18"/>
    <p:sldId id="300" r:id="rId19"/>
    <p:sldId id="301" r:id="rId20"/>
    <p:sldId id="309" r:id="rId21"/>
    <p:sldId id="303" r:id="rId22"/>
    <p:sldId id="304" r:id="rId23"/>
    <p:sldId id="307" r:id="rId2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F09252"/>
    <a:srgbClr val="EB6C15"/>
    <a:srgbClr val="067F9C"/>
    <a:srgbClr val="01C6FD"/>
    <a:srgbClr val="014E52"/>
    <a:srgbClr val="0C596D"/>
    <a:srgbClr val="03556D"/>
    <a:srgbClr val="145C72"/>
    <a:srgbClr val="000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4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7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Hasta 12  años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92-4213-B54E-42068A9219A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D10-4B6D-B9B0-7B406B47A31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10-4B6D-B9B0-7B406B47A31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92-4213-B54E-42068A9219AF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Sheet1!$B$2:$I$2</c:f>
              <c:numCache>
                <c:formatCode>###0.0</c:formatCode>
                <c:ptCount val="8"/>
                <c:pt idx="0">
                  <c:v>10.942988381518509</c:v>
                </c:pt>
                <c:pt idx="1">
                  <c:v>6.1861364264015464</c:v>
                </c:pt>
                <c:pt idx="2">
                  <c:v>7.4766355140186906</c:v>
                </c:pt>
                <c:pt idx="4">
                  <c:v>4.3010752688172049</c:v>
                </c:pt>
                <c:pt idx="5">
                  <c:v>3.9603960396039604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0-4B6D-B9B0-7B406B47A3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De 13 a 19 años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EC8-4900-A3C4-AEB05E5C2D48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Sheet1!$B$3:$I$3</c:f>
              <c:numCache>
                <c:formatCode>###0.0</c:formatCode>
                <c:ptCount val="8"/>
                <c:pt idx="0">
                  <c:v>5.9263262181392422</c:v>
                </c:pt>
                <c:pt idx="1">
                  <c:v>4.6948356807511731</c:v>
                </c:pt>
                <c:pt idx="2">
                  <c:v>0.46728971962616817</c:v>
                </c:pt>
                <c:pt idx="4">
                  <c:v>5.376344086021505</c:v>
                </c:pt>
                <c:pt idx="5">
                  <c:v>4.9504950495049505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F-4ED5-A425-39F41FB5C04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De 20  a 29 años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EC8-4900-A3C4-AEB05E5C2D48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Sheet1!$B$4:$I$4</c:f>
              <c:numCache>
                <c:formatCode>###0.0</c:formatCode>
                <c:ptCount val="8"/>
                <c:pt idx="0">
                  <c:v>28.676934161938217</c:v>
                </c:pt>
                <c:pt idx="1">
                  <c:v>19.428334714167359</c:v>
                </c:pt>
                <c:pt idx="2">
                  <c:v>17.75700934579439</c:v>
                </c:pt>
                <c:pt idx="4">
                  <c:v>25.806451612903224</c:v>
                </c:pt>
                <c:pt idx="5">
                  <c:v>37.623762376237622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7F-4ED5-A425-39F41FB5C04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De 30 a 39 años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EC8-4900-A3C4-AEB05E5C2D48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Sheet1!$B$5:$I$5</c:f>
              <c:numCache>
                <c:formatCode>###0.0</c:formatCode>
                <c:ptCount val="8"/>
                <c:pt idx="0">
                  <c:v>26.299198414842834</c:v>
                </c:pt>
                <c:pt idx="1">
                  <c:v>22.990886495443245</c:v>
                </c:pt>
                <c:pt idx="2">
                  <c:v>29.439252336448597</c:v>
                </c:pt>
                <c:pt idx="4">
                  <c:v>35.483870967741936</c:v>
                </c:pt>
                <c:pt idx="5">
                  <c:v>14.85148514851485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7F-4ED5-A425-39F41FB5C04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De 40 a 49 años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Sheet1!$B$6:$I$6</c:f>
              <c:numCache>
                <c:formatCode>###0.0</c:formatCode>
                <c:ptCount val="8"/>
                <c:pt idx="0">
                  <c:v>15.049986490137801</c:v>
                </c:pt>
                <c:pt idx="1">
                  <c:v>21.568627450980394</c:v>
                </c:pt>
                <c:pt idx="2">
                  <c:v>17.289719626168225</c:v>
                </c:pt>
                <c:pt idx="4">
                  <c:v>17.20430107526882</c:v>
                </c:pt>
                <c:pt idx="5">
                  <c:v>28.71287128712871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7F-4ED5-A425-39F41FB5C04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De 50 a 59 años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Sheet1!$B$7:$I$7</c:f>
              <c:numCache>
                <c:formatCode>###0.0</c:formatCode>
                <c:ptCount val="8"/>
                <c:pt idx="0">
                  <c:v>8.8804827524092591</c:v>
                </c:pt>
                <c:pt idx="1">
                  <c:v>16.51477492405413</c:v>
                </c:pt>
                <c:pt idx="2">
                  <c:v>15.887850467289718</c:v>
                </c:pt>
                <c:pt idx="4">
                  <c:v>7.5268817204301079</c:v>
                </c:pt>
                <c:pt idx="5">
                  <c:v>4.9504950495049505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7F-4ED5-A425-39F41FB5C04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De 60 años o más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Sheet1!$B$8:$I$8</c:f>
              <c:numCache>
                <c:formatCode>###0.0</c:formatCode>
                <c:ptCount val="8"/>
                <c:pt idx="0">
                  <c:v>4.2240835810141402</c:v>
                </c:pt>
                <c:pt idx="1">
                  <c:v>8.6164043082021546</c:v>
                </c:pt>
                <c:pt idx="2">
                  <c:v>11.682242990654206</c:v>
                </c:pt>
                <c:pt idx="4">
                  <c:v>4.3010752688172049</c:v>
                </c:pt>
                <c:pt idx="5">
                  <c:v>4.9504950495049505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7F-4ED5-A425-39F41FB5C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11328784"/>
        <c:axId val="111328224"/>
      </c:barChart>
      <c:catAx>
        <c:axId val="1113287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328224"/>
        <c:crosses val="autoZero"/>
        <c:auto val="1"/>
        <c:lblAlgn val="ctr"/>
        <c:lblOffset val="100"/>
        <c:noMultiLvlLbl val="0"/>
      </c:catAx>
      <c:valAx>
        <c:axId val="111328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3287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Menor a 50 K USD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92-4213-B54E-42068A9219A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D10-4B6D-B9B0-7B406B47A31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10-4B6D-B9B0-7B406B47A31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92-4213-B54E-42068A9219AF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Sheet1!$B$2:$I$2</c:f>
              <c:numCache>
                <c:formatCode>0.0</c:formatCode>
                <c:ptCount val="8"/>
                <c:pt idx="0">
                  <c:v>79.872881355932208</c:v>
                </c:pt>
                <c:pt idx="1">
                  <c:v>20.602218700475436</c:v>
                </c:pt>
                <c:pt idx="2">
                  <c:v>35.84905660377359</c:v>
                </c:pt>
                <c:pt idx="4">
                  <c:v>78.260869565217391</c:v>
                </c:pt>
                <c:pt idx="5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0-4B6D-B9B0-7B406B47A3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Entre 50 a 75 K USD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857-40E1-AEF5-8899C31C773B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Sheet1!$B$3:$I$3</c:f>
              <c:numCache>
                <c:formatCode>0.0</c:formatCode>
                <c:ptCount val="8"/>
                <c:pt idx="0">
                  <c:v>8.7923728813559325</c:v>
                </c:pt>
                <c:pt idx="1">
                  <c:v>16.217643951399893</c:v>
                </c:pt>
                <c:pt idx="2">
                  <c:v>20.754716981132077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F-4ED5-A425-39F41FB5C04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Mayor 75 K USD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857-40E1-AEF5-8899C31C773B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Sheet1!$B$4:$I$4</c:f>
              <c:numCache>
                <c:formatCode>0.0</c:formatCode>
                <c:ptCount val="8"/>
                <c:pt idx="0">
                  <c:v>11.334745762711863</c:v>
                </c:pt>
                <c:pt idx="1">
                  <c:v>63.180137348124674</c:v>
                </c:pt>
                <c:pt idx="2">
                  <c:v>43.39622641509434</c:v>
                </c:pt>
                <c:pt idx="4">
                  <c:v>21.739130434782609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7F-4ED5-A425-39F41FB5C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77578912"/>
        <c:axId val="177579472"/>
      </c:barChart>
      <c:catAx>
        <c:axId val="177578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79472"/>
        <c:crosses val="autoZero"/>
        <c:auto val="1"/>
        <c:lblAlgn val="ctr"/>
        <c:lblOffset val="100"/>
        <c:noMultiLvlLbl val="0"/>
      </c:catAx>
      <c:valAx>
        <c:axId val="1775794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775789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MENOS DE $15,000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92-4213-B54E-42068A9219A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D10-4B6D-B9B0-7B406B47A31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10-4B6D-B9B0-7B406B47A31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92-4213-B54E-42068A9219AF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Sheet1!$B$2:$I$2</c:f>
              <c:numCache>
                <c:formatCode>###0.0</c:formatCode>
                <c:ptCount val="8"/>
                <c:pt idx="0">
                  <c:v>34.004237288135592</c:v>
                </c:pt>
                <c:pt idx="1">
                  <c:v>2.6941362916006342</c:v>
                </c:pt>
                <c:pt idx="2">
                  <c:v>5.6603773584905666</c:v>
                </c:pt>
                <c:pt idx="4">
                  <c:v>39.130434782608695</c:v>
                </c:pt>
                <c:pt idx="5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0-4B6D-B9B0-7B406B47A3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15,000 A 24,999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857-40E1-AEF5-8899C31C773B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Sheet1!$B$3:$I$3</c:f>
              <c:numCache>
                <c:formatCode>###0.0</c:formatCode>
                <c:ptCount val="8"/>
                <c:pt idx="0">
                  <c:v>21.716101694915256</c:v>
                </c:pt>
                <c:pt idx="1">
                  <c:v>4.0147913365029053</c:v>
                </c:pt>
                <c:pt idx="2">
                  <c:v>1.8867924528301887</c:v>
                </c:pt>
                <c:pt idx="4">
                  <c:v>26.086956521739129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F-4ED5-A425-39F41FB5C04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25,000 A $34,999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857-40E1-AEF5-8899C31C773B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Sheet1!$B$4:$I$4</c:f>
              <c:numCache>
                <c:formatCode>###0.0</c:formatCode>
                <c:ptCount val="8"/>
                <c:pt idx="0">
                  <c:v>13.983050847457626</c:v>
                </c:pt>
                <c:pt idx="1">
                  <c:v>4.6487057580559963</c:v>
                </c:pt>
                <c:pt idx="2">
                  <c:v>7.5471698113207548</c:v>
                </c:pt>
                <c:pt idx="4">
                  <c:v>4.3478260869565215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7F-4ED5-A425-39F41FB5C04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35,000 A $49,999</c:v>
                </c:pt>
              </c:strCache>
            </c:strRef>
          </c:tx>
          <c:spPr>
            <a:solidFill>
              <a:srgbClr val="F0925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0925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857-40E1-AEF5-8899C31C773B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Sheet1!$B$5:$I$5</c:f>
              <c:numCache>
                <c:formatCode>###0.0</c:formatCode>
                <c:ptCount val="8"/>
                <c:pt idx="0">
                  <c:v>10.16949152542373</c:v>
                </c:pt>
                <c:pt idx="1">
                  <c:v>9.2445853143159002</c:v>
                </c:pt>
                <c:pt idx="2">
                  <c:v>20.754716981132077</c:v>
                </c:pt>
                <c:pt idx="4">
                  <c:v>8.695652173913043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7F-4ED5-A425-39F41FB5C04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50,000 A $74,999</c:v>
                </c:pt>
              </c:strCache>
            </c:strRef>
          </c:tx>
          <c:spPr>
            <a:solidFill>
              <a:srgbClr val="79AE02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Sheet1!$B$6:$I$6</c:f>
              <c:numCache>
                <c:formatCode>###0.0</c:formatCode>
                <c:ptCount val="8"/>
                <c:pt idx="0">
                  <c:v>8.7923728813559325</c:v>
                </c:pt>
                <c:pt idx="1">
                  <c:v>16.217643951399893</c:v>
                </c:pt>
                <c:pt idx="2">
                  <c:v>20.754716981132077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7F-4ED5-A425-39F41FB5C04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75,000 A $99,999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Sheet1!$B$7:$I$7</c:f>
              <c:numCache>
                <c:formatCode>###0.0</c:formatCode>
                <c:ptCount val="8"/>
                <c:pt idx="0">
                  <c:v>3.972457627118644</c:v>
                </c:pt>
                <c:pt idx="1">
                  <c:v>17.326994189117801</c:v>
                </c:pt>
                <c:pt idx="2">
                  <c:v>16.981132075471699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7F-4ED5-A425-39F41FB5C04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100,000 A $149,999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Sheet1!$B$8:$I$8</c:f>
              <c:numCache>
                <c:formatCode>###0.0</c:formatCode>
                <c:ptCount val="8"/>
                <c:pt idx="0">
                  <c:v>3.125</c:v>
                </c:pt>
                <c:pt idx="1">
                  <c:v>22.028526148969892</c:v>
                </c:pt>
                <c:pt idx="2">
                  <c:v>15.09433962264151</c:v>
                </c:pt>
                <c:pt idx="4">
                  <c:v>8.695652173913043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7F-4ED5-A425-39F41FB5C04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MAS DE $150,000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Sheet1!$B$9:$I$9</c:f>
              <c:numCache>
                <c:formatCode>###0.0</c:formatCode>
                <c:ptCount val="8"/>
                <c:pt idx="0">
                  <c:v>4.2372881355932197</c:v>
                </c:pt>
                <c:pt idx="1">
                  <c:v>23.824617010036977</c:v>
                </c:pt>
                <c:pt idx="2">
                  <c:v>11.320754716981133</c:v>
                </c:pt>
                <c:pt idx="4">
                  <c:v>13.043478260869565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87-4F07-ADF5-E127C48BE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74298384"/>
        <c:axId val="174298944"/>
      </c:barChart>
      <c:catAx>
        <c:axId val="1742983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98944"/>
        <c:crosses val="autoZero"/>
        <c:auto val="1"/>
        <c:lblAlgn val="ctr"/>
        <c:lblOffset val="100"/>
        <c:noMultiLvlLbl val="0"/>
      </c:catAx>
      <c:valAx>
        <c:axId val="1742989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742983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420136470334915E-2"/>
          <c:y val="2.1452082665060761E-2"/>
          <c:w val="0.95191955474863077"/>
          <c:h val="0.82923359460915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México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01-41BB-A098-DA5D50D3227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01-41BB-A098-DA5D50D3227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01-41BB-A098-DA5D50D3227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01-41BB-A098-DA5D50D322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Sheet1!$B$2:$B$5</c:f>
              <c:numCache>
                <c:formatCode>###0.0</c:formatCode>
                <c:ptCount val="4"/>
                <c:pt idx="0">
                  <c:v>9.0105503279155972</c:v>
                </c:pt>
                <c:pt idx="1">
                  <c:v>37.040205303678356</c:v>
                </c:pt>
                <c:pt idx="2">
                  <c:v>42.543484459652127</c:v>
                </c:pt>
                <c:pt idx="3">
                  <c:v>11.405759908753922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01-41BB-A098-DA5D50D322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EUA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Sheet1!$C$2:$C$5</c:f>
              <c:numCache>
                <c:formatCode>###0.0</c:formatCode>
                <c:ptCount val="4"/>
                <c:pt idx="0">
                  <c:v>7.1862710046478373</c:v>
                </c:pt>
                <c:pt idx="1">
                  <c:v>55.273507329281365</c:v>
                </c:pt>
                <c:pt idx="2">
                  <c:v>25.849124061494461</c:v>
                </c:pt>
                <c:pt idx="3">
                  <c:v>11.691097604576333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01-41BB-A098-DA5D50D322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Canadá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Sheet1!$D$2:$D$5</c:f>
              <c:numCache>
                <c:formatCode>###0.0</c:formatCode>
                <c:ptCount val="4"/>
                <c:pt idx="0">
                  <c:v>19.444444444444446</c:v>
                </c:pt>
                <c:pt idx="1">
                  <c:v>57.407407407407405</c:v>
                </c:pt>
                <c:pt idx="2">
                  <c:v>12.962962962962962</c:v>
                </c:pt>
                <c:pt idx="3">
                  <c:v>10.185185185185185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01-41BB-A098-DA5D50D322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Sheet1!$E$2:$E$5</c:f>
              <c:numCache>
                <c:formatCode>###0.0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B-CE01-41BB-A098-DA5D50D322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Colombia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Sheet1!$F$2:$F$5</c:f>
              <c:numCache>
                <c:formatCode>###0.0</c:formatCode>
                <c:ptCount val="4"/>
                <c:pt idx="0">
                  <c:v>28.571428571428569</c:v>
                </c:pt>
                <c:pt idx="1">
                  <c:v>38.095238095238095</c:v>
                </c:pt>
                <c:pt idx="2">
                  <c:v>28.571428571428569</c:v>
                </c:pt>
                <c:pt idx="3">
                  <c:v>4.7619047619047619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01-41BB-A098-DA5D50D322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Sheet1!$G$2:$G$5</c:f>
              <c:numCache>
                <c:formatCode>###0.0</c:formatCode>
                <c:ptCount val="4"/>
                <c:pt idx="0">
                  <c:v>6.8181818181818175</c:v>
                </c:pt>
                <c:pt idx="1">
                  <c:v>38.636363636363633</c:v>
                </c:pt>
                <c:pt idx="2">
                  <c:v>36.363636363636367</c:v>
                </c:pt>
                <c:pt idx="3">
                  <c:v>18.181818181818183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E01-41BB-A098-DA5D50D322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España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Sheet1!$H$2:$H$5</c:f>
              <c:numCache>
                <c:formatCode>###0.0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E-CE01-41BB-A098-DA5D50D322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Gran Bretaña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Solo</c:v>
                </c:pt>
                <c:pt idx="1">
                  <c:v>Con pareja</c:v>
                </c:pt>
                <c:pt idx="2">
                  <c:v>Con familia</c:v>
                </c:pt>
                <c:pt idx="3">
                  <c:v>Con amigos</c:v>
                </c:pt>
              </c:strCache>
            </c:strRef>
          </c:cat>
          <c:val>
            <c:numRef>
              <c:f>Sheet1!$I$2:$I$5</c:f>
              <c:numCache>
                <c:formatCode>###0.0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F-CE01-41BB-A098-DA5D50D32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49168384"/>
        <c:axId val="249168944"/>
      </c:barChart>
      <c:catAx>
        <c:axId val="24916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68944"/>
        <c:crosses val="autoZero"/>
        <c:auto val="1"/>
        <c:lblAlgn val="ctr"/>
        <c:lblOffset val="100"/>
        <c:noMultiLvlLbl val="0"/>
      </c:catAx>
      <c:valAx>
        <c:axId val="24916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6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a 2 días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01-41BB-A098-DA5D50D32277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Sheet1!$B$2:$I$2</c:f>
              <c:numCache>
                <c:formatCode>0.0</c:formatCode>
                <c:ptCount val="8"/>
                <c:pt idx="0">
                  <c:v>6.3568985176738879</c:v>
                </c:pt>
                <c:pt idx="1">
                  <c:v>1.9285714285714286</c:v>
                </c:pt>
                <c:pt idx="2">
                  <c:v>0.93457943925233633</c:v>
                </c:pt>
                <c:pt idx="4">
                  <c:v>6.8181818181818183</c:v>
                </c:pt>
                <c:pt idx="5">
                  <c:v>7.1428571428571423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01-41BB-A098-DA5D50D3227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3 a 4 días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B9-42D8-A235-F572A19D82A5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Sheet1!$B$3:$I$3</c:f>
              <c:numCache>
                <c:formatCode>0.0</c:formatCode>
                <c:ptCount val="8"/>
                <c:pt idx="0">
                  <c:v>28.363740022805018</c:v>
                </c:pt>
                <c:pt idx="1">
                  <c:v>18.285714285714285</c:v>
                </c:pt>
                <c:pt idx="2">
                  <c:v>9.3457943925233629</c:v>
                </c:pt>
                <c:pt idx="4">
                  <c:v>4.5454545454545459</c:v>
                </c:pt>
                <c:pt idx="5">
                  <c:v>16.666666666666664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01-41BB-A098-DA5D50D3227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De 5 a 7 días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CB9-42D8-A235-F572A19D82A5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Sheet1!$B$4:$I$4</c:f>
              <c:numCache>
                <c:formatCode>0.0</c:formatCode>
                <c:ptCount val="8"/>
                <c:pt idx="0">
                  <c:v>47.633979475484608</c:v>
                </c:pt>
                <c:pt idx="1">
                  <c:v>60.535714285714292</c:v>
                </c:pt>
                <c:pt idx="2">
                  <c:v>53.271028037383175</c:v>
                </c:pt>
                <c:pt idx="4">
                  <c:v>31.81818181818182</c:v>
                </c:pt>
                <c:pt idx="5">
                  <c:v>38.095238095238088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01-41BB-A098-DA5D50D3227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De 8 a 14 días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CB9-42D8-A235-F572A19D82A5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Sheet1!$B$5:$I$5</c:f>
              <c:numCache>
                <c:formatCode>0.0</c:formatCode>
                <c:ptCount val="8"/>
                <c:pt idx="0">
                  <c:v>13.62599771949829</c:v>
                </c:pt>
                <c:pt idx="1">
                  <c:v>16.714285714285715</c:v>
                </c:pt>
                <c:pt idx="2">
                  <c:v>24.299065420560744</c:v>
                </c:pt>
                <c:pt idx="4">
                  <c:v>38.63636363636364</c:v>
                </c:pt>
                <c:pt idx="5">
                  <c:v>23.80952380952381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E01-41BB-A098-DA5D50D32277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Más de 14 días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Sheet1!$B$6:$I$6</c:f>
              <c:numCache>
                <c:formatCode>0.0</c:formatCode>
                <c:ptCount val="8"/>
                <c:pt idx="0">
                  <c:v>4.0193842645381999</c:v>
                </c:pt>
                <c:pt idx="1">
                  <c:v>2.535714285714286</c:v>
                </c:pt>
                <c:pt idx="2">
                  <c:v>12.149532710280374</c:v>
                </c:pt>
                <c:pt idx="4">
                  <c:v>18.18181818181818</c:v>
                </c:pt>
                <c:pt idx="5">
                  <c:v>14.285714285714285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01-41BB-A098-DA5D50D32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50997456"/>
        <c:axId val="250998016"/>
      </c:barChart>
      <c:catAx>
        <c:axId val="250997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98016"/>
        <c:crosses val="autoZero"/>
        <c:auto val="1"/>
        <c:lblAlgn val="ctr"/>
        <c:lblOffset val="100"/>
        <c:noMultiLvlLbl val="0"/>
      </c:catAx>
      <c:valAx>
        <c:axId val="2509980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2509974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Primera vez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01-41BB-A098-DA5D50D32277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Sheet1!$B$2:$I$2</c:f>
              <c:numCache>
                <c:formatCode>###0.0</c:formatCode>
                <c:ptCount val="8"/>
                <c:pt idx="0">
                  <c:v>44.131054131054128</c:v>
                </c:pt>
                <c:pt idx="1">
                  <c:v>48.285714285714285</c:v>
                </c:pt>
                <c:pt idx="2">
                  <c:v>47.222222222222221</c:v>
                </c:pt>
                <c:pt idx="4" formatCode="0.0">
                  <c:v>75</c:v>
                </c:pt>
                <c:pt idx="5" formatCode="0.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01-41BB-A098-DA5D50D3227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veces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1C-4031-BE89-1BAF077D9898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Sheet1!$B$3:$I$3</c:f>
              <c:numCache>
                <c:formatCode>###0.0</c:formatCode>
                <c:ptCount val="8"/>
                <c:pt idx="0">
                  <c:v>19.515669515669515</c:v>
                </c:pt>
                <c:pt idx="1">
                  <c:v>17.071428571428569</c:v>
                </c:pt>
                <c:pt idx="2">
                  <c:v>14.814814814814813</c:v>
                </c:pt>
                <c:pt idx="4" formatCode="0.0">
                  <c:v>11.363636363636363</c:v>
                </c:pt>
                <c:pt idx="5" formatCode="0.0">
                  <c:v>26.190476190476193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01-41BB-A098-DA5D50D3227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veces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F1C-4031-BE89-1BAF077D9898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Sheet1!$B$4:$I$4</c:f>
              <c:numCache>
                <c:formatCode>###0.0</c:formatCode>
                <c:ptCount val="8"/>
                <c:pt idx="0">
                  <c:v>11.737891737891738</c:v>
                </c:pt>
                <c:pt idx="1">
                  <c:v>9.2142857142857135</c:v>
                </c:pt>
                <c:pt idx="2">
                  <c:v>9.2592592592592595</c:v>
                </c:pt>
                <c:pt idx="4" formatCode="0.0">
                  <c:v>6.8181818181818175</c:v>
                </c:pt>
                <c:pt idx="5" formatCode="0.0">
                  <c:v>9.5238095238095237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01-41BB-A098-DA5D50D3227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o más veces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F1C-4031-BE89-1BAF077D9898}"/>
              </c:ext>
            </c:extLst>
          </c:dPt>
          <c:cat>
            <c:strRef>
              <c:f>Sheet1!$B$1:$I$1</c:f>
              <c:strCache>
                <c:ptCount val="8"/>
                <c:pt idx="0">
                  <c:v>México</c:v>
                </c:pt>
                <c:pt idx="1">
                  <c:v>EUA</c:v>
                </c:pt>
                <c:pt idx="2">
                  <c:v>Canadá</c:v>
                </c:pt>
                <c:pt idx="3">
                  <c:v>Argentina</c:v>
                </c:pt>
                <c:pt idx="4">
                  <c:v>Brasil</c:v>
                </c:pt>
                <c:pt idx="5">
                  <c:v>Colombia</c:v>
                </c:pt>
                <c:pt idx="6">
                  <c:v>España</c:v>
                </c:pt>
                <c:pt idx="7">
                  <c:v>Gran Bretaña</c:v>
                </c:pt>
              </c:strCache>
            </c:strRef>
          </c:cat>
          <c:val>
            <c:numRef>
              <c:f>Sheet1!$B$5:$I$5</c:f>
              <c:numCache>
                <c:formatCode>###0.0</c:formatCode>
                <c:ptCount val="8"/>
                <c:pt idx="0">
                  <c:v>24.615384615384617</c:v>
                </c:pt>
                <c:pt idx="1">
                  <c:v>25.428571428571427</c:v>
                </c:pt>
                <c:pt idx="2">
                  <c:v>28.703703703703702</c:v>
                </c:pt>
                <c:pt idx="4" formatCode="0.0">
                  <c:v>6.8181818181818175</c:v>
                </c:pt>
                <c:pt idx="5" formatCode="0.0">
                  <c:v>14.285714285714285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E01-41BB-A098-DA5D50D32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51001936"/>
        <c:axId val="251002496"/>
      </c:barChart>
      <c:catAx>
        <c:axId val="251001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02496"/>
        <c:crosses val="autoZero"/>
        <c:auto val="1"/>
        <c:lblAlgn val="ctr"/>
        <c:lblOffset val="100"/>
        <c:noMultiLvlLbl val="0"/>
      </c:catAx>
      <c:valAx>
        <c:axId val="25100249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2510019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4724997612032"/>
          <c:y val="1.758272868896817E-2"/>
          <c:w val="0.85886719145776247"/>
          <c:h val="0.501262562242659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México</c:v>
                </c:pt>
              </c:strCache>
            </c:strRef>
          </c:tx>
          <c:spPr>
            <a:solidFill>
              <a:schemeClr val="accent1"/>
            </a:solidFill>
            <a:ln w="1524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01-41BB-A098-DA5D50D3227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01-41BB-A098-DA5D50D3227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01-41BB-A098-DA5D50D3227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01-41BB-A098-DA5D50D32277}"/>
              </c:ext>
            </c:extLst>
          </c:dPt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Sheet1!$B$2:$B$12</c:f>
              <c:numCache>
                <c:formatCode>###0.0</c:formatCode>
                <c:ptCount val="11"/>
                <c:pt idx="0">
                  <c:v>29.735318444995862</c:v>
                </c:pt>
                <c:pt idx="1">
                  <c:v>22.746071133167909</c:v>
                </c:pt>
                <c:pt idx="2">
                  <c:v>28.442573662056525</c:v>
                </c:pt>
                <c:pt idx="3">
                  <c:v>23.060733613950688</c:v>
                </c:pt>
                <c:pt idx="4">
                  <c:v>9.4407696933253149</c:v>
                </c:pt>
                <c:pt idx="5">
                  <c:v>24.714371617558626</c:v>
                </c:pt>
                <c:pt idx="6">
                  <c:v>6.5243535778713166</c:v>
                </c:pt>
                <c:pt idx="7">
                  <c:v>1.4431749849669273</c:v>
                </c:pt>
                <c:pt idx="8">
                  <c:v>1.9542994588093807</c:v>
                </c:pt>
                <c:pt idx="9">
                  <c:v>2.1647624774503909</c:v>
                </c:pt>
                <c:pt idx="10">
                  <c:v>2.254960914010824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01-41BB-A098-DA5D50D322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EUA</c:v>
                </c:pt>
              </c:strCache>
            </c:strRef>
          </c:tx>
          <c:spPr>
            <a:solidFill>
              <a:schemeClr val="accent2"/>
            </a:solidFill>
            <a:ln w="1524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Sheet1!$C$2:$C$12</c:f>
              <c:numCache>
                <c:formatCode>###0.0</c:formatCode>
                <c:ptCount val="11"/>
                <c:pt idx="0">
                  <c:v>16.773847802786708</c:v>
                </c:pt>
                <c:pt idx="1">
                  <c:v>15.916398713826366</c:v>
                </c:pt>
                <c:pt idx="2">
                  <c:v>18.683812405446293</c:v>
                </c:pt>
                <c:pt idx="3">
                  <c:v>32.072617246596067</c:v>
                </c:pt>
                <c:pt idx="4">
                  <c:v>8.7367624810892579</c:v>
                </c:pt>
                <c:pt idx="5">
                  <c:v>18.608169440242055</c:v>
                </c:pt>
                <c:pt idx="6">
                  <c:v>10.854765506807867</c:v>
                </c:pt>
                <c:pt idx="7">
                  <c:v>0.98335854765506814</c:v>
                </c:pt>
                <c:pt idx="8">
                  <c:v>6.1270801815431168</c:v>
                </c:pt>
                <c:pt idx="9">
                  <c:v>1.3237518910741299</c:v>
                </c:pt>
                <c:pt idx="10">
                  <c:v>2.6096822995461424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01-41BB-A098-DA5D50D322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Canadá</c:v>
                </c:pt>
              </c:strCache>
            </c:strRef>
          </c:tx>
          <c:spPr>
            <a:solidFill>
              <a:schemeClr val="accent3"/>
            </a:solidFill>
            <a:ln w="1524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Sheet1!$D$2:$D$12</c:f>
              <c:numCache>
                <c:formatCode>###0.0</c:formatCode>
                <c:ptCount val="11"/>
                <c:pt idx="0">
                  <c:v>12.121212121212121</c:v>
                </c:pt>
                <c:pt idx="1">
                  <c:v>31.818181818181817</c:v>
                </c:pt>
                <c:pt idx="2">
                  <c:v>20.833333333333336</c:v>
                </c:pt>
                <c:pt idx="3">
                  <c:v>36.458333333333329</c:v>
                </c:pt>
                <c:pt idx="4">
                  <c:v>9.375</c:v>
                </c:pt>
                <c:pt idx="5">
                  <c:v>15.625</c:v>
                </c:pt>
                <c:pt idx="6">
                  <c:v>7.291666666666667</c:v>
                </c:pt>
                <c:pt idx="7">
                  <c:v>0</c:v>
                </c:pt>
                <c:pt idx="8">
                  <c:v>3.125</c:v>
                </c:pt>
                <c:pt idx="9">
                  <c:v>3.125</c:v>
                </c:pt>
                <c:pt idx="10">
                  <c:v>4.1666666666666661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01-41BB-A098-DA5D50D322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chemeClr val="accent4"/>
            </a:solidFill>
            <a:ln w="1524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Sheet1!$E$2:$E$12</c:f>
              <c:numCache>
                <c:formatCode>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B-CE01-41BB-A098-DA5D50D322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Colombia</c:v>
                </c:pt>
              </c:strCache>
            </c:strRef>
          </c:tx>
          <c:spPr>
            <a:solidFill>
              <a:schemeClr val="accent5"/>
            </a:solidFill>
            <a:ln w="1524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Sheet1!$F$2:$F$12</c:f>
              <c:numCache>
                <c:formatCode>0.0</c:formatCode>
                <c:ptCount val="11"/>
                <c:pt idx="2">
                  <c:v>20.512820512820511</c:v>
                </c:pt>
                <c:pt idx="3">
                  <c:v>23.076923076923077</c:v>
                </c:pt>
                <c:pt idx="4">
                  <c:v>17.948717948717949</c:v>
                </c:pt>
                <c:pt idx="5">
                  <c:v>33.333333333333329</c:v>
                </c:pt>
                <c:pt idx="6">
                  <c:v>5.1282051282051277</c:v>
                </c:pt>
                <c:pt idx="7">
                  <c:v>0</c:v>
                </c:pt>
                <c:pt idx="8">
                  <c:v>0</c:v>
                </c:pt>
                <c:pt idx="9" formatCode="General">
                  <c:v>0</c:v>
                </c:pt>
                <c:pt idx="10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01-41BB-A098-DA5D50D322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chemeClr val="accent6"/>
            </a:solidFill>
            <a:ln w="1524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Sheet1!$G$2:$G$12</c:f>
              <c:numCache>
                <c:formatCode>0.0</c:formatCode>
                <c:ptCount val="11"/>
                <c:pt idx="2">
                  <c:v>41.860465116279073</c:v>
                </c:pt>
                <c:pt idx="3">
                  <c:v>11.627906976744185</c:v>
                </c:pt>
                <c:pt idx="4">
                  <c:v>27.906976744186046</c:v>
                </c:pt>
                <c:pt idx="5">
                  <c:v>16.279069767441861</c:v>
                </c:pt>
                <c:pt idx="6">
                  <c:v>2.3255813953488373</c:v>
                </c:pt>
                <c:pt idx="7">
                  <c:v>0</c:v>
                </c:pt>
                <c:pt idx="8">
                  <c:v>0</c:v>
                </c:pt>
                <c:pt idx="9" formatCode="General">
                  <c:v>0</c:v>
                </c:pt>
                <c:pt idx="10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E01-41BB-A098-DA5D50D322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España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1524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Sheet1!$H$2:$H$12</c:f>
              <c:numCache>
                <c:formatCode>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E-CE01-41BB-A098-DA5D50D322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Gran Bretaña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1524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AGENCIA DE VIAJES (TRADICIONAL)</c:v>
                </c:pt>
                <c:pt idx="1">
                  <c:v>WEB COMPAÑÍA AÈREA</c:v>
                </c:pt>
                <c:pt idx="2">
                  <c:v>AGENCIA DE VIAJES (TRADICIONAL)</c:v>
                </c:pt>
                <c:pt idx="3">
                  <c:v>ONLINE AGENCIA DE VIAJES</c:v>
                </c:pt>
                <c:pt idx="4">
                  <c:v>BUSCADOR DE VIAJES</c:v>
                </c:pt>
                <c:pt idx="5">
                  <c:v>WEB COMPAÑÍA AÈREA</c:v>
                </c:pt>
                <c:pt idx="6">
                  <c:v>SITIO WEB DEL HOTEL</c:v>
                </c:pt>
                <c:pt idx="7">
                  <c:v>TELÈFONO DEL HOTEL</c:v>
                </c:pt>
                <c:pt idx="8">
                  <c:v>TIEMPO COMPARTIDO</c:v>
                </c:pt>
                <c:pt idx="9">
                  <c:v>OFICINA-TELÈFONO COMPAÑÍA AÈREA</c:v>
                </c:pt>
                <c:pt idx="10">
                  <c:v>SITIO RENTA VACACIONAL</c:v>
                </c:pt>
              </c:strCache>
            </c:strRef>
          </c:cat>
          <c:val>
            <c:numRef>
              <c:f>Sheet1!$I$2:$I$12</c:f>
              <c:numCache>
                <c:formatCode>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F-CE01-41BB-A098-DA5D50D32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50819776"/>
        <c:axId val="250820336"/>
      </c:barChart>
      <c:catAx>
        <c:axId val="250819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20336"/>
        <c:crosses val="autoZero"/>
        <c:auto val="1"/>
        <c:lblAlgn val="ctr"/>
        <c:lblOffset val="100"/>
        <c:noMultiLvlLbl val="0"/>
      </c:catAx>
      <c:valAx>
        <c:axId val="25082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197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México</c:v>
                </c:pt>
              </c:strCache>
            </c:strRef>
          </c:tx>
          <c:spPr>
            <a:solidFill>
              <a:schemeClr val="accent1"/>
            </a:solidFill>
            <a:ln w="1524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01-41BB-A098-DA5D50D3227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01-41BB-A098-DA5D50D3227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01-41BB-A098-DA5D50D3227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524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D5-41CF-8A83-4029D34B6640}"/>
              </c:ext>
            </c:extLst>
          </c:dPt>
          <c:dLbls>
            <c:dLbl>
              <c:idx val="2"/>
              <c:layout>
                <c:manualLayout>
                  <c:x val="-3.4528114857366259E-3"/>
                  <c:y val="1.212133243794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E01-41BB-A098-DA5D50D322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Sheet1!$B$2:$B$5</c:f>
              <c:numCache>
                <c:formatCode>###0.0</c:formatCode>
                <c:ptCount val="4"/>
                <c:pt idx="0">
                  <c:v>17.064544650751547</c:v>
                </c:pt>
                <c:pt idx="1">
                  <c:v>2.6819923371647509</c:v>
                </c:pt>
                <c:pt idx="2">
                  <c:v>28.381962864721483</c:v>
                </c:pt>
                <c:pt idx="3">
                  <c:v>51.871500147362212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01-41BB-A098-DA5D50D322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EUA</c:v>
                </c:pt>
              </c:strCache>
            </c:strRef>
          </c:tx>
          <c:spPr>
            <a:solidFill>
              <a:schemeClr val="accent2"/>
            </a:solidFill>
            <a:ln w="1524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Sheet1!$C$2:$C$5</c:f>
              <c:numCache>
                <c:formatCode>###0.0</c:formatCode>
                <c:ptCount val="4"/>
                <c:pt idx="0">
                  <c:v>17.033171822586656</c:v>
                </c:pt>
                <c:pt idx="1">
                  <c:v>1.2299664554603056</c:v>
                </c:pt>
                <c:pt idx="2">
                  <c:v>37.756243011554233</c:v>
                </c:pt>
                <c:pt idx="3">
                  <c:v>43.980618710398808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01-41BB-A098-DA5D50D322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Canadá</c:v>
                </c:pt>
              </c:strCache>
            </c:strRef>
          </c:tx>
          <c:spPr>
            <a:solidFill>
              <a:schemeClr val="accent3"/>
            </a:solidFill>
            <a:ln w="1524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Sheet1!$D$2:$D$5</c:f>
              <c:numCache>
                <c:formatCode>###0.0</c:formatCode>
                <c:ptCount val="4"/>
                <c:pt idx="0">
                  <c:v>36.734693877551024</c:v>
                </c:pt>
                <c:pt idx="1">
                  <c:v>0</c:v>
                </c:pt>
                <c:pt idx="2">
                  <c:v>26.530612244897959</c:v>
                </c:pt>
                <c:pt idx="3">
                  <c:v>36.734693877551024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01-41BB-A098-DA5D50D322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chemeClr val="accent4"/>
            </a:solidFill>
            <a:ln w="1524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Sheet1!$E$2:$E$5</c:f>
              <c:numCache>
                <c:formatCode>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B-CE01-41BB-A098-DA5D50D322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Colombia</c:v>
                </c:pt>
              </c:strCache>
            </c:strRef>
          </c:tx>
          <c:spPr>
            <a:solidFill>
              <a:schemeClr val="accent5"/>
            </a:solidFill>
            <a:ln w="1524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Sheet1!$F$2:$F$5</c:f>
              <c:numCache>
                <c:formatCode>0.0</c:formatCode>
                <c:ptCount val="4"/>
                <c:pt idx="0">
                  <c:v>15</c:v>
                </c:pt>
                <c:pt idx="1">
                  <c:v>2.5</c:v>
                </c:pt>
                <c:pt idx="2">
                  <c:v>20</c:v>
                </c:pt>
                <c:pt idx="3">
                  <c:v>62.5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01-41BB-A098-DA5D50D322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chemeClr val="accent6"/>
            </a:solidFill>
            <a:ln w="1524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Sheet1!$G$2:$G$5</c:f>
              <c:numCache>
                <c:formatCode>0.0</c:formatCode>
                <c:ptCount val="4"/>
                <c:pt idx="0">
                  <c:v>9.3023255813953494</c:v>
                </c:pt>
                <c:pt idx="1">
                  <c:v>0</c:v>
                </c:pt>
                <c:pt idx="2">
                  <c:v>34.883720930232556</c:v>
                </c:pt>
                <c:pt idx="3">
                  <c:v>55.813953488372093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E01-41BB-A098-DA5D50D322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España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1524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Sheet1!$H$2:$H$5</c:f>
              <c:numCache>
                <c:formatCode>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E-CE01-41BB-A098-DA5D50D322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Gran Bretaña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1524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AVION Y HOTEL</c:v>
                </c:pt>
                <c:pt idx="1">
                  <c:v>AVION, HOTEL Y UN ALIMENTO</c:v>
                </c:pt>
                <c:pt idx="2">
                  <c:v>ALL INCLUSIVE</c:v>
                </c:pt>
                <c:pt idx="3">
                  <c:v>NO USÓ PAQUETE</c:v>
                </c:pt>
              </c:strCache>
            </c:strRef>
          </c:cat>
          <c:val>
            <c:numRef>
              <c:f>Sheet1!$I$2:$I$5</c:f>
              <c:numCache>
                <c:formatCode>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F-CE01-41BB-A098-DA5D50D32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51371024"/>
        <c:axId val="251371584"/>
      </c:barChart>
      <c:catAx>
        <c:axId val="251371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71584"/>
        <c:crosses val="autoZero"/>
        <c:auto val="1"/>
        <c:lblAlgn val="ctr"/>
        <c:lblOffset val="100"/>
        <c:noMultiLvlLbl val="0"/>
      </c:catAx>
      <c:valAx>
        <c:axId val="25137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7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85328846324915"/>
          <c:y val="2.9663829445545131E-2"/>
          <c:w val="0.71314671153675091"/>
          <c:h val="0.55064086357095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México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Sheet1!$B$2:$B$7</c:f>
              <c:numCache>
                <c:formatCode>###0.0</c:formatCode>
                <c:ptCount val="6"/>
                <c:pt idx="0">
                  <c:v>74.455275229357795</c:v>
                </c:pt>
                <c:pt idx="1">
                  <c:v>10.751146788990825</c:v>
                </c:pt>
                <c:pt idx="2">
                  <c:v>2.3222477064220182</c:v>
                </c:pt>
                <c:pt idx="3">
                  <c:v>3.3256880733944958</c:v>
                </c:pt>
                <c:pt idx="4">
                  <c:v>6.794724770642202</c:v>
                </c:pt>
                <c:pt idx="5">
                  <c:v>2.3509174311926606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0-4B6D-B9B0-7B406B47A3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EUA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Sheet1!$C$2:$C$7</c:f>
              <c:numCache>
                <c:formatCode>###0.0</c:formatCode>
                <c:ptCount val="6"/>
                <c:pt idx="0">
                  <c:v>79.17562724014337</c:v>
                </c:pt>
                <c:pt idx="1">
                  <c:v>8.279569892473118</c:v>
                </c:pt>
                <c:pt idx="2">
                  <c:v>7.0250896057347676</c:v>
                </c:pt>
                <c:pt idx="3">
                  <c:v>3.1541218637992836</c:v>
                </c:pt>
                <c:pt idx="4">
                  <c:v>1.6129032258064515</c:v>
                </c:pt>
                <c:pt idx="5">
                  <c:v>0.75268817204301075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F-4ED5-A425-39F41FB5C0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Canadá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Sheet1!$D$2:$D$7</c:f>
              <c:numCache>
                <c:formatCode>###0.0</c:formatCode>
                <c:ptCount val="6"/>
                <c:pt idx="0">
                  <c:v>81.308411214953267</c:v>
                </c:pt>
                <c:pt idx="1">
                  <c:v>5.6074766355140184</c:v>
                </c:pt>
                <c:pt idx="2">
                  <c:v>3.7383177570093453</c:v>
                </c:pt>
                <c:pt idx="3">
                  <c:v>5.6074766355140184</c:v>
                </c:pt>
                <c:pt idx="4">
                  <c:v>1.8691588785046727</c:v>
                </c:pt>
                <c:pt idx="5">
                  <c:v>1.8691588785046727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7F-4ED5-A425-39F41FB5C0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Sheet1!$E$2:$E$7</c:f>
              <c:numCache>
                <c:formatCode>0.0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D37F-4ED5-A425-39F41FB5C0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Colombia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Sheet1!$F$2:$F$7</c:f>
              <c:numCache>
                <c:formatCode>0.0</c:formatCode>
                <c:ptCount val="6"/>
                <c:pt idx="0">
                  <c:v>65.853658536585371</c:v>
                </c:pt>
                <c:pt idx="1">
                  <c:v>14.634146341463413</c:v>
                </c:pt>
                <c:pt idx="2">
                  <c:v>0</c:v>
                </c:pt>
                <c:pt idx="3">
                  <c:v>4.8780487804878048</c:v>
                </c:pt>
                <c:pt idx="4">
                  <c:v>14.634146341463413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7F-4ED5-A425-39F41FB5C0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Sheet1!$G$2:$G$7</c:f>
              <c:numCache>
                <c:formatCode>0.0</c:formatCode>
                <c:ptCount val="6"/>
                <c:pt idx="0">
                  <c:v>77.272727272727266</c:v>
                </c:pt>
                <c:pt idx="1">
                  <c:v>11.363636363636363</c:v>
                </c:pt>
                <c:pt idx="2">
                  <c:v>0</c:v>
                </c:pt>
                <c:pt idx="3">
                  <c:v>2.2727272727272729</c:v>
                </c:pt>
                <c:pt idx="4">
                  <c:v>2.2727272727272729</c:v>
                </c:pt>
                <c:pt idx="5">
                  <c:v>6.8181818181818175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7F-4ED5-A425-39F41FB5C0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España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Sheet1!$H$2:$H$7</c:f>
              <c:numCache>
                <c:formatCode>0.0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C6FB-41A2-856C-37BAF925B3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Gran Bretaña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HOTEL</c:v>
                </c:pt>
                <c:pt idx="1">
                  <c:v>RENTA VACACIONAL / CASA RENTADA</c:v>
                </c:pt>
                <c:pt idx="2">
                  <c:v>TIEMPO COMPARTIDO</c:v>
                </c:pt>
                <c:pt idx="3">
                  <c:v>CASA O CONDOMINIO PARTICULAR</c:v>
                </c:pt>
                <c:pt idx="4">
                  <c:v>CASA DE FAMILIARES/AMIGOS</c:v>
                </c:pt>
                <c:pt idx="5">
                  <c:v>HOSTAL</c:v>
                </c:pt>
              </c:strCache>
            </c:strRef>
          </c:cat>
          <c:val>
            <c:numRef>
              <c:f>Sheet1!$I$2:$I$7</c:f>
              <c:numCache>
                <c:formatCode>0.0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C6FB-41A2-856C-37BAF925B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52337632"/>
        <c:axId val="252338192"/>
      </c:barChart>
      <c:catAx>
        <c:axId val="25233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38192"/>
        <c:crosses val="autoZero"/>
        <c:auto val="1"/>
        <c:lblAlgn val="ctr"/>
        <c:lblOffset val="100"/>
        <c:noMultiLvlLbl val="0"/>
      </c:catAx>
      <c:valAx>
        <c:axId val="252338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376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0586186-4E79-4ACE-9213-6471257EF6E4}" type="datetime1">
              <a:rPr lang="es-ES" smtClean="0"/>
              <a:t>20/01/2021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349E8E-0F3C-4B4D-9DF6-8EAD12519BCF}" type="datetime1">
              <a:rPr lang="es-ES" noProof="0" smtClean="0"/>
              <a:t>20/01/2021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DE8F2A-B3D4-43F2-B39B-CD77F64A195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7771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2021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362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300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474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8803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319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660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4664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9027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164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669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973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8335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5035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718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0574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0812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arcador de posición de imagen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3992" y="124953"/>
            <a:ext cx="11944014" cy="4372387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426" y="6365113"/>
            <a:ext cx="1940943" cy="30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2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11008895" y="6220326"/>
            <a:ext cx="866273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12192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92" y="4587876"/>
            <a:ext cx="11944014" cy="214677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Encabezado de sección 1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>
                <a:solidFill>
                  <a:schemeClr val="tx1"/>
                </a:solidFill>
              </a:defRPr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3860800"/>
            <a:ext cx="9666514" cy="1686720"/>
          </a:xfrm>
        </p:spPr>
        <p:txBody>
          <a:bodyPr rtlCol="0"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Encabezado de sección 2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5610170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0" name="Marcador de posición de contenido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6" y="6443658"/>
            <a:ext cx="1940943" cy="28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6" y="6443658"/>
            <a:ext cx="1940943" cy="28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6" name="Marcador de posición de texto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38900" y="1463346"/>
            <a:ext cx="51816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8" name="Marcador de posición de contenido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38898" y="2149311"/>
            <a:ext cx="5181601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9" name="Marcador de posición de texto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6314" y="1463346"/>
            <a:ext cx="5306787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contenido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314" y="2149311"/>
            <a:ext cx="5306789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o de comparació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0114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500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0114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978408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978408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res secc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3026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99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3026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5999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 media págin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99200" y="0"/>
            <a:ext cx="58928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244477"/>
            <a:ext cx="5170715" cy="1588127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2061165"/>
            <a:ext cx="5045529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499" y="2708227"/>
            <a:ext cx="5045529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grama de flujo: Documento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123987" y="124955"/>
            <a:ext cx="11953415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agrama de flujo: Documento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114590" y="4581492"/>
            <a:ext cx="11962815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Encabezado de sección 1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tx1"/>
                </a:solidFill>
              </a:rPr>
              <a:pPr rtl="0"/>
              <a:t>‹Nº›</a:t>
            </a:fld>
            <a:endParaRPr lang="es-ES" b="1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1" name="Marcador de posición de contenido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6314" y="1825625"/>
            <a:ext cx="5306787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Marcador de posición de contenido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389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445"/>
            <a:ext cx="3932237" cy="2086725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500215"/>
            <a:ext cx="6172200" cy="536877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445"/>
            <a:ext cx="3932237" cy="2086725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00215"/>
            <a:ext cx="6172200" cy="5368773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650" y="136525"/>
            <a:ext cx="11950700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87500" y="4022725"/>
            <a:ext cx="10033000" cy="1236236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0" rtl="0"/>
            <a:endParaRPr lang="es-ES" noProof="0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3269342"/>
            <a:ext cx="1155366" cy="2576090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“</a:t>
            </a:r>
          </a:p>
        </p:txBody>
      </p:sp>
      <p:sp>
        <p:nvSpPr>
          <p:cNvPr id="9" name="Marco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1" name="Marcador de posición de número de diapositiva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4907643" cy="701731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en-GB" sz="4400" b="1" spc="-15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seño personalizad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E514-5557-674F-A08D-C24103EC1E14}" type="datetimeFigureOut">
              <a:rPr lang="es-ES" smtClean="0"/>
              <a:pPr/>
              <a:t>20/01/2021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66FB-D2FA-0248-80D2-B1FD1A44BDF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27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" y="1253331"/>
            <a:ext cx="11174186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31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s-ES" b="1" noProof="0" smtClean="0">
                <a:solidFill>
                  <a:schemeClr val="bg1"/>
                </a:solidFill>
              </a:rPr>
              <a:pPr rtl="0"/>
              <a:t>‹Nº›</a:t>
            </a:fld>
            <a:endParaRPr lang="es-ES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  <p:sldLayoutId id="2147483677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600" b="1" kern="1200" spc="-6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763" y="2734620"/>
            <a:ext cx="7170474" cy="136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1BF8833C-D907-D24E-949C-65190DF629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6" y="124953"/>
            <a:ext cx="11935765" cy="4372387"/>
          </a:xfrm>
        </p:spPr>
      </p:pic>
      <p:sp>
        <p:nvSpPr>
          <p:cNvPr id="51" name="Título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0" y="4292053"/>
            <a:ext cx="11219625" cy="1311128"/>
          </a:xfrm>
        </p:spPr>
        <p:txBody>
          <a:bodyPr rtlCol="0"/>
          <a:lstStyle/>
          <a:p>
            <a:r>
              <a:rPr lang="es-ES" dirty="0"/>
              <a:t>PRINCIPALES MERCADOS SEGÚN ORIGEN</a:t>
            </a:r>
          </a:p>
        </p:txBody>
      </p:sp>
      <p:sp>
        <p:nvSpPr>
          <p:cNvPr id="52" name="Subtítulo 51">
            <a:extLst>
              <a:ext uri="{FF2B5EF4-FFF2-40B4-BE49-F238E27FC236}">
                <a16:creationId xmlns:a16="http://schemas.microsoft.com/office/drawing/2014/main" id="{46FF1827-B46B-4BC4-8665-8914CF45DE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Q4 </a:t>
            </a:r>
            <a:r>
              <a:rPr lang="es-ES" dirty="0" smtClean="0"/>
              <a:t>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707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1857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Motivo de viaje </a:t>
            </a:r>
            <a:endParaRPr lang="es-ES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142248"/>
              </p:ext>
            </p:extLst>
          </p:nvPr>
        </p:nvGraphicFramePr>
        <p:xfrm>
          <a:off x="705758" y="887945"/>
          <a:ext cx="10914738" cy="509348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4242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6962428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027107514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94581920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6509542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30071063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510144946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53816739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1211691905"/>
                    </a:ext>
                  </a:extLst>
                </a:gridCol>
              </a:tblGrid>
              <a:tr h="4746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Motivo del viaje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Descansar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68.6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79.4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81.6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68.3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68.2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776631"/>
                  </a:ext>
                </a:extLst>
              </a:tr>
              <a:tr h="350098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Luna de miel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12.2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9.1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6392679"/>
                  </a:ext>
                </a:extLst>
              </a:tr>
              <a:tr h="38957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Actividades de aventura (Snorkel, Buceo, Etc)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6519623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Asistir a Boda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5856625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Visita Amigos/Familia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20358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Salud y Bienestar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1324613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Negocios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9136533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Contraer matrimonio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2520720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Motivos culturales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861068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Viaje de Incentivos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5270272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Vida nocturna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1007788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Presenciar un evento cultural deportivo, social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0130150"/>
                  </a:ext>
                </a:extLst>
              </a:tr>
              <a:tr h="350098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Convención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79066261"/>
                  </a:ext>
                </a:extLst>
              </a:tr>
              <a:tr h="38562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Congreso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9600336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Gastronomía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5793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13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2687045"/>
              </p:ext>
            </p:extLst>
          </p:nvPr>
        </p:nvGraphicFramePr>
        <p:xfrm>
          <a:off x="1066800" y="1117600"/>
          <a:ext cx="10553700" cy="5023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47772" y="4524019"/>
            <a:ext cx="914400" cy="2585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200" b="0" dirty="0" smtClean="0"/>
              <a:t>Gen Z</a:t>
            </a:r>
            <a:endParaRPr lang="es-ES" sz="1200" b="0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63146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Edad del Turista </a:t>
            </a:r>
            <a:endParaRPr lang="es-ES" dirty="0"/>
          </a:p>
        </p:txBody>
      </p:sp>
      <p:sp>
        <p:nvSpPr>
          <p:cNvPr id="6" name="Abrir corchete 5"/>
          <p:cNvSpPr/>
          <p:nvPr/>
        </p:nvSpPr>
        <p:spPr>
          <a:xfrm>
            <a:off x="1046013" y="5781961"/>
            <a:ext cx="138547" cy="254625"/>
          </a:xfrm>
          <a:prstGeom prst="leftBracke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Abrir corchete 6"/>
          <p:cNvSpPr/>
          <p:nvPr/>
        </p:nvSpPr>
        <p:spPr>
          <a:xfrm>
            <a:off x="1046013" y="4422079"/>
            <a:ext cx="138547" cy="443986"/>
          </a:xfrm>
          <a:prstGeom prst="leftBracke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Abrir corchete 7"/>
          <p:cNvSpPr/>
          <p:nvPr/>
        </p:nvSpPr>
        <p:spPr>
          <a:xfrm>
            <a:off x="1046013" y="4899883"/>
            <a:ext cx="138552" cy="438023"/>
          </a:xfrm>
          <a:prstGeom prst="leftBracke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Abrir corchete 8"/>
          <p:cNvSpPr/>
          <p:nvPr/>
        </p:nvSpPr>
        <p:spPr>
          <a:xfrm>
            <a:off x="1046013" y="5371724"/>
            <a:ext cx="138552" cy="376420"/>
          </a:xfrm>
          <a:prstGeom prst="leftBracke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47772" y="4991112"/>
            <a:ext cx="914400" cy="2585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200" b="0" dirty="0" smtClean="0"/>
              <a:t>Milenials</a:t>
            </a:r>
            <a:endParaRPr lang="es-ES" sz="1200" b="0" dirty="0"/>
          </a:p>
        </p:txBody>
      </p:sp>
      <p:sp>
        <p:nvSpPr>
          <p:cNvPr id="12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47772" y="5418214"/>
            <a:ext cx="914400" cy="2585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200" b="0" dirty="0" smtClean="0"/>
              <a:t>Gen X</a:t>
            </a:r>
            <a:endParaRPr lang="es-ES" sz="1200" b="0" dirty="0"/>
          </a:p>
        </p:txBody>
      </p:sp>
      <p:sp>
        <p:nvSpPr>
          <p:cNvPr id="13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47772" y="5787369"/>
            <a:ext cx="914400" cy="2585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200" b="0" dirty="0" smtClean="0"/>
              <a:t>Gen </a:t>
            </a:r>
            <a:r>
              <a:rPr lang="es-ES" sz="1200" b="0" dirty="0" err="1" smtClean="0"/>
              <a:t>BB</a:t>
            </a:r>
            <a:endParaRPr lang="es-ES" sz="1200" b="0" dirty="0"/>
          </a:p>
        </p:txBody>
      </p:sp>
      <p:sp>
        <p:nvSpPr>
          <p:cNvPr id="14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2462810" y="902940"/>
            <a:ext cx="446314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0%  </a:t>
            </a:r>
            <a:endParaRPr lang="es-ES" sz="1600" b="0" dirty="0"/>
          </a:p>
        </p:txBody>
      </p:sp>
      <p:sp>
        <p:nvSpPr>
          <p:cNvPr id="15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0855042" y="902940"/>
            <a:ext cx="786245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100%  </a:t>
            </a:r>
            <a:endParaRPr lang="es-ES" sz="1600" b="0" dirty="0"/>
          </a:p>
        </p:txBody>
      </p:sp>
      <p:sp>
        <p:nvSpPr>
          <p:cNvPr id="16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6686385" y="902940"/>
            <a:ext cx="633845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50%  </a:t>
            </a:r>
            <a:endParaRPr lang="es-ES" sz="1600" b="0" dirty="0"/>
          </a:p>
        </p:txBody>
      </p:sp>
    </p:spTree>
    <p:extLst>
      <p:ext uri="{BB962C8B-B14F-4D97-AF65-F5344CB8AC3E}">
        <p14:creationId xmlns:p14="http://schemas.microsoft.com/office/powerpoint/2010/main" val="260939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4435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Nivel de Ingreso Anual (USD)</a:t>
            </a:r>
            <a:endParaRPr lang="es-ES" dirty="0"/>
          </a:p>
        </p:txBody>
      </p:sp>
      <p:graphicFrame>
        <p:nvGraphicFramePr>
          <p:cNvPr id="4" name="Gráfico 3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126408"/>
              </p:ext>
            </p:extLst>
          </p:nvPr>
        </p:nvGraphicFramePr>
        <p:xfrm>
          <a:off x="983672" y="1232068"/>
          <a:ext cx="10636827" cy="5114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925782" y="1002591"/>
            <a:ext cx="446314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0%  </a:t>
            </a:r>
            <a:endParaRPr lang="es-ES" sz="1600" b="0" dirty="0"/>
          </a:p>
        </p:txBody>
      </p:sp>
      <p:sp>
        <p:nvSpPr>
          <p:cNvPr id="11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1097491" y="1002591"/>
            <a:ext cx="786245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100%  </a:t>
            </a:r>
            <a:endParaRPr lang="es-ES" sz="1600" b="0" dirty="0"/>
          </a:p>
        </p:txBody>
      </p:sp>
      <p:sp>
        <p:nvSpPr>
          <p:cNvPr id="12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6514853" y="1002591"/>
            <a:ext cx="633845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50%  </a:t>
            </a:r>
            <a:endParaRPr lang="es-ES" sz="1600" b="0" dirty="0"/>
          </a:p>
        </p:txBody>
      </p:sp>
    </p:spTree>
    <p:extLst>
      <p:ext uri="{BB962C8B-B14F-4D97-AF65-F5344CB8AC3E}">
        <p14:creationId xmlns:p14="http://schemas.microsoft.com/office/powerpoint/2010/main" val="383153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4435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Nivel de Ingreso Anual (USD)</a:t>
            </a:r>
            <a:endParaRPr lang="es-ES" dirty="0"/>
          </a:p>
        </p:txBody>
      </p:sp>
      <p:graphicFrame>
        <p:nvGraphicFramePr>
          <p:cNvPr id="4" name="Gráfico 3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776283"/>
              </p:ext>
            </p:extLst>
          </p:nvPr>
        </p:nvGraphicFramePr>
        <p:xfrm>
          <a:off x="983672" y="1027821"/>
          <a:ext cx="10636827" cy="5318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69271" y="4735710"/>
            <a:ext cx="914400" cy="12557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200" b="0" dirty="0" smtClean="0"/>
              <a:t>Bajo</a:t>
            </a:r>
          </a:p>
          <a:p>
            <a:pPr algn="r"/>
            <a:endParaRPr lang="es-ES" sz="1200" b="0" dirty="0" smtClean="0"/>
          </a:p>
          <a:p>
            <a:pPr algn="r"/>
            <a:endParaRPr lang="es-ES" sz="1200" b="0" dirty="0"/>
          </a:p>
          <a:p>
            <a:pPr algn="r"/>
            <a:r>
              <a:rPr lang="es-ES" sz="1200" b="0" dirty="0" smtClean="0"/>
              <a:t>Medio </a:t>
            </a:r>
            <a:endParaRPr lang="es-ES" sz="1200" b="0" dirty="0"/>
          </a:p>
          <a:p>
            <a:pPr algn="r"/>
            <a:endParaRPr lang="es-ES" sz="1200" b="0" dirty="0" smtClean="0"/>
          </a:p>
          <a:p>
            <a:pPr algn="r"/>
            <a:endParaRPr lang="es-ES" sz="1000" b="0" dirty="0" smtClean="0"/>
          </a:p>
          <a:p>
            <a:pPr algn="r"/>
            <a:r>
              <a:rPr lang="es-ES" sz="1200" b="0" dirty="0" smtClean="0"/>
              <a:t>Alto</a:t>
            </a:r>
            <a:endParaRPr lang="es-ES" sz="1200" b="0" dirty="0"/>
          </a:p>
        </p:txBody>
      </p:sp>
      <p:sp>
        <p:nvSpPr>
          <p:cNvPr id="2" name="Abrir corchete 1"/>
          <p:cNvSpPr/>
          <p:nvPr/>
        </p:nvSpPr>
        <p:spPr>
          <a:xfrm>
            <a:off x="983666" y="4389346"/>
            <a:ext cx="138545" cy="875381"/>
          </a:xfrm>
          <a:prstGeom prst="leftBracke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Abrir corchete 6"/>
          <p:cNvSpPr/>
          <p:nvPr/>
        </p:nvSpPr>
        <p:spPr>
          <a:xfrm>
            <a:off x="983666" y="5484684"/>
            <a:ext cx="138547" cy="722154"/>
          </a:xfrm>
          <a:prstGeom prst="leftBracke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Abrir corchete 7"/>
          <p:cNvSpPr/>
          <p:nvPr/>
        </p:nvSpPr>
        <p:spPr>
          <a:xfrm>
            <a:off x="983666" y="5284648"/>
            <a:ext cx="124695" cy="180115"/>
          </a:xfrm>
          <a:prstGeom prst="leftBracke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925782" y="891751"/>
            <a:ext cx="446314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0%  </a:t>
            </a:r>
            <a:endParaRPr lang="es-ES" sz="1600" b="0" dirty="0"/>
          </a:p>
        </p:txBody>
      </p:sp>
      <p:sp>
        <p:nvSpPr>
          <p:cNvPr id="11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11097491" y="891751"/>
            <a:ext cx="786245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100%  </a:t>
            </a:r>
            <a:endParaRPr lang="es-ES" sz="1600" b="0" dirty="0"/>
          </a:p>
        </p:txBody>
      </p:sp>
      <p:sp>
        <p:nvSpPr>
          <p:cNvPr id="12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 txBox="1">
            <a:spLocks/>
          </p:cNvSpPr>
          <p:nvPr/>
        </p:nvSpPr>
        <p:spPr>
          <a:xfrm>
            <a:off x="6514853" y="891751"/>
            <a:ext cx="633845" cy="31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spc="-6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b="0" dirty="0" smtClean="0"/>
              <a:t>50%  </a:t>
            </a:r>
            <a:endParaRPr lang="es-ES" sz="1600" b="0" dirty="0"/>
          </a:p>
        </p:txBody>
      </p:sp>
    </p:spTree>
    <p:extLst>
      <p:ext uri="{BB962C8B-B14F-4D97-AF65-F5344CB8AC3E}">
        <p14:creationId xmlns:p14="http://schemas.microsoft.com/office/powerpoint/2010/main" val="19851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63146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Medio que influyó en la elección del destino </a:t>
            </a:r>
            <a:endParaRPr lang="es-ES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707681"/>
              </p:ext>
            </p:extLst>
          </p:nvPr>
        </p:nvGraphicFramePr>
        <p:xfrm>
          <a:off x="581581" y="1384650"/>
          <a:ext cx="10914738" cy="453072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4242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6962428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027107514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94581920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6509542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30071063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510144946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53816739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1211691905"/>
                    </a:ext>
                  </a:extLst>
                </a:gridCol>
              </a:tblGrid>
              <a:tr h="7304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Medio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45982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REDES SOCIALES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43.0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776631"/>
                  </a:ext>
                </a:extLst>
              </a:tr>
              <a:tr h="45982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SITIOS ESPECIALIZADOS DE VIAJE / BLOG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26.3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9.1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82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AGENCIA DE VIAJES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19.7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19.2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33.3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2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PUBLICIDAD EN INTERNET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24.3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16.2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17.1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18.2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82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YOUTUBE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15.1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13.0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26.3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12.1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17.6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539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INFLUENCERS EN LINEA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8.4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6392679"/>
                  </a:ext>
                </a:extLst>
              </a:tr>
              <a:tr h="45982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REVISTA / IMPRESO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6519623"/>
                  </a:ext>
                </a:extLst>
              </a:tr>
              <a:tr h="45982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TELEVISION Y RADIO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5856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951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4435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Personas con quienes viaja</a:t>
            </a:r>
            <a:endParaRPr lang="es-ES" dirty="0"/>
          </a:p>
        </p:txBody>
      </p:sp>
      <p:graphicFrame>
        <p:nvGraphicFramePr>
          <p:cNvPr id="5" name="Gráfico 4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926316"/>
              </p:ext>
            </p:extLst>
          </p:nvPr>
        </p:nvGraphicFramePr>
        <p:xfrm>
          <a:off x="446314" y="865366"/>
          <a:ext cx="11034486" cy="444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347875"/>
              </p:ext>
            </p:extLst>
          </p:nvPr>
        </p:nvGraphicFramePr>
        <p:xfrm>
          <a:off x="566058" y="5602513"/>
          <a:ext cx="10914742" cy="5660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29438">
                  <a:extLst>
                    <a:ext uri="{9D8B030D-6E8A-4147-A177-3AD203B41FA5}">
                      <a16:colId xmlns:a16="http://schemas.microsoft.com/office/drawing/2014/main" val="4223817430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4275455985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539605564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245601028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562457741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2936535298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295026145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4035946160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370326584"/>
                    </a:ext>
                  </a:extLst>
                </a:gridCol>
              </a:tblGrid>
              <a:tr h="283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Tamaño de Grupo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936057"/>
                  </a:ext>
                </a:extLst>
              </a:tr>
              <a:tr h="283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  <a:endParaRPr lang="es-MX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2.4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2.3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7475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64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63146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Estancia</a:t>
            </a:r>
            <a:endParaRPr lang="es-ES" dirty="0"/>
          </a:p>
        </p:txBody>
      </p:sp>
      <p:graphicFrame>
        <p:nvGraphicFramePr>
          <p:cNvPr id="5" name="Gráfico 4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4305719"/>
              </p:ext>
            </p:extLst>
          </p:nvPr>
        </p:nvGraphicFramePr>
        <p:xfrm>
          <a:off x="446314" y="854077"/>
          <a:ext cx="11034486" cy="445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290754"/>
              </p:ext>
            </p:extLst>
          </p:nvPr>
        </p:nvGraphicFramePr>
        <p:xfrm>
          <a:off x="566058" y="5602513"/>
          <a:ext cx="10914742" cy="5660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29438">
                  <a:extLst>
                    <a:ext uri="{9D8B030D-6E8A-4147-A177-3AD203B41FA5}">
                      <a16:colId xmlns:a16="http://schemas.microsoft.com/office/drawing/2014/main" val="4223817430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4275455985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539605564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245601028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562457741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2936535298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295026145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4035946160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370326584"/>
                    </a:ext>
                  </a:extLst>
                </a:gridCol>
              </a:tblGrid>
              <a:tr h="283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Estancia promedio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936057"/>
                  </a:ext>
                </a:extLst>
              </a:tr>
              <a:tr h="283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6.7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10.7</a:t>
                      </a:r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9.0</a:t>
                      </a:r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10.0</a:t>
                      </a:r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7475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14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63" y="135466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Veces en Destino</a:t>
            </a:r>
            <a:endParaRPr lang="es-ES" dirty="0"/>
          </a:p>
        </p:txBody>
      </p:sp>
      <p:graphicFrame>
        <p:nvGraphicFramePr>
          <p:cNvPr id="5" name="Gráfico 4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8598492"/>
              </p:ext>
            </p:extLst>
          </p:nvPr>
        </p:nvGraphicFramePr>
        <p:xfrm>
          <a:off x="446314" y="854077"/>
          <a:ext cx="11034486" cy="445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193137"/>
              </p:ext>
            </p:extLst>
          </p:nvPr>
        </p:nvGraphicFramePr>
        <p:xfrm>
          <a:off x="566058" y="5602513"/>
          <a:ext cx="10914742" cy="5660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29438">
                  <a:extLst>
                    <a:ext uri="{9D8B030D-6E8A-4147-A177-3AD203B41FA5}">
                      <a16:colId xmlns:a16="http://schemas.microsoft.com/office/drawing/2014/main" val="4223817430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4275455985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539605564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245601028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562457741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2936535298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295026145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4035946160"/>
                    </a:ext>
                  </a:extLst>
                </a:gridCol>
                <a:gridCol w="1173163">
                  <a:extLst>
                    <a:ext uri="{9D8B030D-6E8A-4147-A177-3AD203B41FA5}">
                      <a16:colId xmlns:a16="http://schemas.microsoft.com/office/drawing/2014/main" val="1370326584"/>
                    </a:ext>
                  </a:extLst>
                </a:gridCol>
              </a:tblGrid>
              <a:tr h="283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Tasa de retorno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936057"/>
                  </a:ext>
                </a:extLst>
              </a:tr>
              <a:tr h="283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54.4%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54.0%</a:t>
                      </a:r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49.2%</a:t>
                      </a:r>
                      <a:endParaRPr lang="es-MX" sz="1200" b="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51.5%</a:t>
                      </a:r>
                      <a:endParaRPr lang="es-MX" sz="1200" b="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7475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97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85724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Canal de Compra</a:t>
            </a:r>
            <a:endParaRPr lang="es-ES" dirty="0"/>
          </a:p>
        </p:txBody>
      </p:sp>
      <p:graphicFrame>
        <p:nvGraphicFramePr>
          <p:cNvPr id="5" name="Gráfico 4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4106314"/>
              </p:ext>
            </p:extLst>
          </p:nvPr>
        </p:nvGraphicFramePr>
        <p:xfrm>
          <a:off x="446314" y="876656"/>
          <a:ext cx="11034486" cy="536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993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1857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Uso y tipo de paquete</a:t>
            </a:r>
            <a:endParaRPr lang="es-ES" dirty="0"/>
          </a:p>
        </p:txBody>
      </p:sp>
      <p:graphicFrame>
        <p:nvGraphicFramePr>
          <p:cNvPr id="5" name="Gráfico 4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4334900"/>
              </p:ext>
            </p:extLst>
          </p:nvPr>
        </p:nvGraphicFramePr>
        <p:xfrm>
          <a:off x="446314" y="842789"/>
          <a:ext cx="11034486" cy="5238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12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1857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Tipo de Hospedaje</a:t>
            </a:r>
            <a:endParaRPr lang="es-ES" dirty="0"/>
          </a:p>
        </p:txBody>
      </p:sp>
      <p:graphicFrame>
        <p:nvGraphicFramePr>
          <p:cNvPr id="4" name="Gráfico 3" descr="Gráfico circular">
            <a:extLst>
              <a:ext uri="{FF2B5EF4-FFF2-40B4-BE49-F238E27FC236}">
                <a16:creationId xmlns:a16="http://schemas.microsoft.com/office/drawing/2014/main" id="{8329B45F-C605-4C73-B86F-64F734565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33899"/>
              </p:ext>
            </p:extLst>
          </p:nvPr>
        </p:nvGraphicFramePr>
        <p:xfrm>
          <a:off x="-191910" y="842788"/>
          <a:ext cx="11191522" cy="5193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86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1857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Distribución del gasto (USD por persona)</a:t>
            </a:r>
            <a:endParaRPr lang="es-E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177120"/>
              </p:ext>
            </p:extLst>
          </p:nvPr>
        </p:nvGraphicFramePr>
        <p:xfrm>
          <a:off x="1072447" y="1793633"/>
          <a:ext cx="9742308" cy="352864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755524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1111851">
                  <a:extLst>
                    <a:ext uri="{9D8B030D-6E8A-4147-A177-3AD203B41FA5}">
                      <a16:colId xmlns:a16="http://schemas.microsoft.com/office/drawing/2014/main" val="4113233397"/>
                    </a:ext>
                  </a:extLst>
                </a:gridCol>
                <a:gridCol w="905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7739">
                  <a:extLst>
                    <a:ext uri="{9D8B030D-6E8A-4147-A177-3AD203B41FA5}">
                      <a16:colId xmlns:a16="http://schemas.microsoft.com/office/drawing/2014/main" val="1950709958"/>
                    </a:ext>
                  </a:extLst>
                </a:gridCol>
              </a:tblGrid>
              <a:tr h="5881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Concepto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México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EUA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Canadá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Argentina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Brasil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Colombia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España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Gran Bretaña</a:t>
                      </a:r>
                      <a:endParaRPr lang="es-MX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588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Tamaño</a:t>
                      </a:r>
                      <a:r>
                        <a:rPr lang="es-MX" sz="16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de grupo (</a:t>
                      </a:r>
                      <a:r>
                        <a:rPr lang="es-MX" sz="1600" b="1" kern="1200" baseline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pax</a:t>
                      </a:r>
                      <a:r>
                        <a:rPr lang="es-MX" sz="16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es-MX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373" marR="7373" marT="737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6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6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547943"/>
                  </a:ext>
                </a:extLst>
              </a:tr>
              <a:tr h="588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Gasto total</a:t>
                      </a:r>
                      <a:endParaRPr lang="es-MX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373" marR="7373" marT="7374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$457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$937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$1,390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$1,227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$1,217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6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6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776631"/>
                  </a:ext>
                </a:extLst>
              </a:tr>
              <a:tr h="588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Tarifa aérea</a:t>
                      </a:r>
                      <a:endParaRPr lang="es-MX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373" marR="7373" marT="7374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$259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$414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$449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$329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0612555"/>
                  </a:ext>
                </a:extLst>
              </a:tr>
              <a:tr h="588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Hospedaje</a:t>
                      </a:r>
                      <a:endParaRPr lang="es-MX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373" marR="7373" marT="7374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$498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$861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$545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$428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392679"/>
                  </a:ext>
                </a:extLst>
              </a:tr>
              <a:tr h="588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Gasto en el destino</a:t>
                      </a:r>
                      <a:endParaRPr lang="es-MX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373" marR="7373" marT="7374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$137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$233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$460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519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39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4435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Tours y entretenimiento</a:t>
            </a:r>
            <a:endParaRPr lang="es-ES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272068"/>
              </p:ext>
            </p:extLst>
          </p:nvPr>
        </p:nvGraphicFramePr>
        <p:xfrm>
          <a:off x="705758" y="865367"/>
          <a:ext cx="10914738" cy="470358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4242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6962428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027107514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94581920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6509542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30071063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510144946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53816739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1211691905"/>
                    </a:ext>
                  </a:extLst>
                </a:gridCol>
              </a:tblGrid>
              <a:tr h="6884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Tours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Naturaleza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776631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Entretenimiento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5978387"/>
                  </a:ext>
                </a:extLst>
              </a:tr>
              <a:tr h="548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Cenotes y cavernas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6392679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Zonas arqueológicas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68.2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6519623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Ciudades cercanas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5856625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Parques recreativos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20358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Actividades acuáticas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1324613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Deportes</a:t>
                      </a:r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9136533"/>
                  </a:ext>
                </a:extLst>
              </a:tr>
              <a:tr h="4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 Turistas que hacen tours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861068"/>
                  </a:ext>
                </a:extLst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1986844" y="5825067"/>
            <a:ext cx="6595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* Porcentajes en cada tour sobre el 100% de los turistas de cada mercado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342850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63146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Segundo Destino</a:t>
            </a:r>
            <a:endParaRPr lang="es-ES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024357"/>
              </p:ext>
            </p:extLst>
          </p:nvPr>
        </p:nvGraphicFramePr>
        <p:xfrm>
          <a:off x="581580" y="1279576"/>
          <a:ext cx="10914738" cy="474403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4242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6962428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027107514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94581920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6509542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30071063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510144946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53816739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1211691905"/>
                    </a:ext>
                  </a:extLst>
                </a:gridCol>
              </a:tblGrid>
              <a:tr h="4898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Destinos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293916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</a:rPr>
                        <a:t>Noches en un</a:t>
                      </a:r>
                      <a:r>
                        <a:rPr lang="es-MX" sz="1100" b="1" i="0" u="none" strike="noStrike" baseline="0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</a:rPr>
                        <a:t> segundo destino</a:t>
                      </a:r>
                      <a:endParaRPr lang="es-MX" sz="1100" b="1" i="0" u="none" strike="noStrike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kern="1200" baseline="0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kern="1200" baseline="0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</a:t>
                      </a:r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kern="1200" baseline="0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kern="1200" baseline="0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</a:t>
                      </a:r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kern="1200" baseline="0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776631"/>
                  </a:ext>
                </a:extLst>
              </a:tr>
              <a:tr h="293916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</a:rPr>
                        <a:t>% </a:t>
                      </a:r>
                      <a:r>
                        <a:rPr lang="es-MX" sz="1100" b="1" i="0" u="none" strike="noStrike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</a:rPr>
                        <a:t>turistas que pernoctan en otro destino</a:t>
                      </a: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kern="1200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</a:t>
                      </a: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kern="1200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kern="1200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kern="120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kern="1200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kern="1200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18.2</a:t>
                      </a: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100" b="1" i="0" u="none" strike="noStrike" kern="1200" baseline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67F9C">
                        <a:alpha val="4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95974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Cancún</a:t>
                      </a:r>
                      <a:endParaRPr lang="en-US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0099290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Playa del Carmen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Tulum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Isla Mujeres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Holbox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Cozumel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9429896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Bacalar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4540743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Puerto Morelos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78707120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Chetumal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1179930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Valladolid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5978387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Mérida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6392679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Mahahual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6519623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5856625"/>
                  </a:ext>
                </a:extLst>
              </a:tr>
              <a:tr h="26188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20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28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4435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Actividades</a:t>
            </a:r>
            <a:endParaRPr lang="es-ES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597929"/>
              </p:ext>
            </p:extLst>
          </p:nvPr>
        </p:nvGraphicFramePr>
        <p:xfrm>
          <a:off x="705758" y="865367"/>
          <a:ext cx="10541362" cy="528707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420222">
                  <a:extLst>
                    <a:ext uri="{9D8B030D-6E8A-4147-A177-3AD203B41FA5}">
                      <a16:colId xmlns:a16="http://schemas.microsoft.com/office/drawing/2014/main" val="1740988443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611187">
                  <a:extLst>
                    <a:ext uri="{9D8B030D-6E8A-4147-A177-3AD203B41FA5}">
                      <a16:colId xmlns:a16="http://schemas.microsoft.com/office/drawing/2014/main" val="69624285"/>
                    </a:ext>
                  </a:extLst>
                </a:gridCol>
                <a:gridCol w="651510">
                  <a:extLst>
                    <a:ext uri="{9D8B030D-6E8A-4147-A177-3AD203B41FA5}">
                      <a16:colId xmlns:a16="http://schemas.microsoft.com/office/drawing/2014/main" val="2027107514"/>
                    </a:ext>
                  </a:extLst>
                </a:gridCol>
                <a:gridCol w="753110">
                  <a:extLst>
                    <a:ext uri="{9D8B030D-6E8A-4147-A177-3AD203B41FA5}">
                      <a16:colId xmlns:a16="http://schemas.microsoft.com/office/drawing/2014/main" val="945819202"/>
                    </a:ext>
                  </a:extLst>
                </a:gridCol>
                <a:gridCol w="731298">
                  <a:extLst>
                    <a:ext uri="{9D8B030D-6E8A-4147-A177-3AD203B41FA5}">
                      <a16:colId xmlns:a16="http://schemas.microsoft.com/office/drawing/2014/main" val="2650954212"/>
                    </a:ext>
                  </a:extLst>
                </a:gridCol>
                <a:gridCol w="647605">
                  <a:extLst>
                    <a:ext uri="{9D8B030D-6E8A-4147-A177-3AD203B41FA5}">
                      <a16:colId xmlns:a16="http://schemas.microsoft.com/office/drawing/2014/main" val="3007106312"/>
                    </a:ext>
                  </a:extLst>
                </a:gridCol>
                <a:gridCol w="584920">
                  <a:extLst>
                    <a:ext uri="{9D8B030D-6E8A-4147-A177-3AD203B41FA5}">
                      <a16:colId xmlns:a16="http://schemas.microsoft.com/office/drawing/2014/main" val="2510144946"/>
                    </a:ext>
                  </a:extLst>
                </a:gridCol>
                <a:gridCol w="695240">
                  <a:extLst>
                    <a:ext uri="{9D8B030D-6E8A-4147-A177-3AD203B41FA5}">
                      <a16:colId xmlns:a16="http://schemas.microsoft.com/office/drawing/2014/main" val="53816739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211691905"/>
                    </a:ext>
                  </a:extLst>
                </a:gridCol>
              </a:tblGrid>
              <a:tr h="440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Tribu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Actividades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n-GB" sz="1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436384">
                <a:tc>
                  <a:txBody>
                    <a:bodyPr/>
                    <a:lstStyle/>
                    <a:p>
                      <a:pPr algn="l" fontAlgn="t"/>
                      <a:r>
                        <a:rPr lang="es-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Consentido</a:t>
                      </a:r>
                      <a:endParaRPr lang="es-ES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ESTAR EN LA PISCINA Y PLAYA. DISFRUTAR DEL BUFFET Y LA ANIMACIÓN. ALGUNOS PARQUES.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54.7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67.8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776631"/>
                  </a:ext>
                </a:extLst>
              </a:tr>
              <a:tr h="420549">
                <a:tc>
                  <a:txBody>
                    <a:bodyPr/>
                    <a:lstStyle/>
                    <a:p>
                      <a:pPr algn="l" fontAlgn="t"/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Explorador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ACTIVIDADES DE NATURALEZA, SNORKEL, TIROLESAS, CENOTES, ECOTURISMO.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17.3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24.8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29.7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69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err="1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Romántico</a:t>
                      </a:r>
                      <a:endParaRPr lang="en-US" sz="1200" b="1" i="0" u="none" strike="noStrike" dirty="0">
                        <a:solidFill>
                          <a:srgbClr val="00637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CENA ROMÁNTICA, PLAYA, COMPRAS, ACTIVIDADES EN PAREJA.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6392679"/>
                  </a:ext>
                </a:extLst>
              </a:tr>
              <a:tr h="36169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Foodie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RESTAURANTES RECONOCIDOS, GASTRONOMIA LOCAL Y REGIONAL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6519623"/>
                  </a:ext>
                </a:extLst>
              </a:tr>
              <a:tr h="36169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Sabio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VISITAR ZONAS ARQUEOLÓGICAS, MUSEOS, COMUNIDADES MAYA.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5856625"/>
                  </a:ext>
                </a:extLst>
              </a:tr>
              <a:tr h="36169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Party lover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CLUBS DE PLAYA, BARES, DISCOTECAS, FIESTAS NOCTURNAS.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20358"/>
                  </a:ext>
                </a:extLst>
              </a:tr>
              <a:tr h="36169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Trendy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PASEO EN YATE, RESTAURANTES GOURMET, GOLF, SHOPPING DE MARCAS Y ARTICULOS DE LUJO.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1324613"/>
                  </a:ext>
                </a:extLst>
              </a:tr>
              <a:tr h="36169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Motivado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ASISTIR A CONFERENCIAS, EXPOS, TEAM BUILDING, INTEGRACION, INCENTIVOS.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9136533"/>
                  </a:ext>
                </a:extLst>
              </a:tr>
              <a:tr h="5299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b="0" i="0" u="none" strike="noStrike" dirty="0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CONTRAER MATRIMONIO, LUNA DE MIEL.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2520720"/>
                  </a:ext>
                </a:extLst>
              </a:tr>
              <a:tr h="43247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Participante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ASISTIR A EVENTOS COMO FESTIVALES CULTURALES, MUSICALES, GASTRONÓMICOS, DEPORTIVOS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861068"/>
                  </a:ext>
                </a:extLst>
              </a:tr>
              <a:tr h="43638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Armonioso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YOGA, FITNESS, MEDITACIÓN, TEMAZCAL, PADDLE.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5270272"/>
                  </a:ext>
                </a:extLst>
              </a:tr>
              <a:tr h="42054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Activo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000" b="0" i="0" u="none" strike="noStrike">
                          <a:solidFill>
                            <a:srgbClr val="00637F"/>
                          </a:solidFill>
                          <a:effectLst/>
                          <a:latin typeface="Century Gothic" panose="020B0502020202020204" pitchFamily="34" charset="0"/>
                        </a:rPr>
                        <a:t>ACTIVIDADES DEPORTIVAS, GOLF, BUCEO, PESCA DEPORTIVA, CORRER.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1007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9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9557"/>
            <a:ext cx="11174186" cy="535531"/>
          </a:xfrm>
        </p:spPr>
        <p:txBody>
          <a:bodyPr rtlCol="0"/>
          <a:lstStyle/>
          <a:p>
            <a:pPr rtl="0"/>
            <a:r>
              <a:rPr lang="es-ES" sz="3200" dirty="0" smtClean="0"/>
              <a:t>Personalidad con la que se identifico durante el viaje</a:t>
            </a:r>
            <a:endParaRPr lang="es-ES" sz="3200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49853"/>
              </p:ext>
            </p:extLst>
          </p:nvPr>
        </p:nvGraphicFramePr>
        <p:xfrm>
          <a:off x="705758" y="1091149"/>
          <a:ext cx="10914738" cy="508384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4242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6962428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027107514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94581920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6509542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30071063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510144946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53816739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1211691905"/>
                    </a:ext>
                  </a:extLst>
                </a:gridCol>
              </a:tblGrid>
              <a:tr h="4544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Personalidad</a:t>
                      </a:r>
                      <a:endParaRPr lang="es-MX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12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Consentido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29.7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24.1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776631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Explorador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21.7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24.3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32937875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Foodie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6392679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Activo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28.7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6519623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Enamorado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37.8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5856625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Motivado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24.3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20358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200" b="0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armonía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14.3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1324613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Fiestero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9136533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Participante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2520720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Trendy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861068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Conocedor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14.7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5270272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Relajado</a:t>
                      </a:r>
                      <a:endParaRPr lang="en-US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1007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8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4435"/>
            <a:ext cx="11174186" cy="590931"/>
          </a:xfrm>
        </p:spPr>
        <p:txBody>
          <a:bodyPr rtlCol="0"/>
          <a:lstStyle/>
          <a:p>
            <a:pPr rtl="0"/>
            <a:r>
              <a:rPr lang="es-ES" dirty="0" smtClean="0"/>
              <a:t>Destinos de competencia</a:t>
            </a:r>
            <a:endParaRPr lang="es-ES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CDC9C35-D466-4519-B3DE-030558728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474930"/>
              </p:ext>
            </p:extLst>
          </p:nvPr>
        </p:nvGraphicFramePr>
        <p:xfrm>
          <a:off x="705758" y="865362"/>
          <a:ext cx="10914738" cy="542112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4242">
                  <a:extLst>
                    <a:ext uri="{9D8B030D-6E8A-4147-A177-3AD203B41FA5}">
                      <a16:colId xmlns:a16="http://schemas.microsoft.com/office/drawing/2014/main" val="2071492987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6962428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027107514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94581920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6509542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3007106312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510144946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538167395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1211691905"/>
                    </a:ext>
                  </a:extLst>
                </a:gridCol>
              </a:tblGrid>
              <a:tr h="4767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Destino</a:t>
                      </a:r>
                      <a:endParaRPr lang="es-MX" sz="9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Brasil</a:t>
                      </a:r>
                      <a:endParaRPr lang="en-GB" sz="9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9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España</a:t>
                      </a:r>
                      <a:endParaRPr lang="en-GB" sz="9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" sz="9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 Bretaña</a:t>
                      </a:r>
                      <a:endParaRPr lang="en-GB" sz="9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349847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Jamaica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20358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Los Cabos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República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Dominicana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Florida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Cancún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Tulum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Hawaii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Punta Cana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Puerto Rico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1324613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Playa del Carmen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9136533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Puerto Vallarta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2520720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861068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 Vegas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5270272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Mazatlán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36005353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Oaxaca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7927866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Bacalar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7282440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Mérida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1046540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Isla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Mujeres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1285910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Acapulco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5681474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Holbox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57543396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Cozumel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3675183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Huatulco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3038165"/>
                  </a:ext>
                </a:extLst>
              </a:tr>
              <a:tr h="2060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9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872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96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763" y="2734620"/>
            <a:ext cx="7170474" cy="136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5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717_TF89715846" id="{EA9DA29A-4F4B-4A51-AAEF-5D726F3D5AAE}" vid="{08152E00-DFD4-4991-814E-5D320BB647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fb0879af-3eba-417a-a55a-ffe6dcd6ca77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6dc4bcd6-49db-4c07-9060-8acfc67cef9f"/>
    <ds:schemaRef ds:uri="http://schemas.microsoft.com/sharepoint/v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océano</Template>
  <TotalTime>0</TotalTime>
  <Words>1130</Words>
  <Application>Microsoft Office PowerPoint</Application>
  <PresentationFormat>Panorámica</PresentationFormat>
  <Paragraphs>793</Paragraphs>
  <Slides>20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Century Gothic</vt:lpstr>
      <vt:lpstr>Tema de Office</vt:lpstr>
      <vt:lpstr>Presentación de PowerPoint</vt:lpstr>
      <vt:lpstr>PRINCIPALES MERCADOS SEGÚN ORIGEN</vt:lpstr>
      <vt:lpstr>Motivo de viaje </vt:lpstr>
      <vt:lpstr>Edad del Turista </vt:lpstr>
      <vt:lpstr>Nivel de Ingreso Anual (USD)</vt:lpstr>
      <vt:lpstr>Nivel de Ingreso Anual (USD)</vt:lpstr>
      <vt:lpstr>Medio que influyó en la elección del destino </vt:lpstr>
      <vt:lpstr>Personas con quienes viaja</vt:lpstr>
      <vt:lpstr>Estancia</vt:lpstr>
      <vt:lpstr>Veces en Destino</vt:lpstr>
      <vt:lpstr>Canal de Compra</vt:lpstr>
      <vt:lpstr>Uso y tipo de paquete</vt:lpstr>
      <vt:lpstr>Tipo de Hospedaje</vt:lpstr>
      <vt:lpstr>Distribución del gasto (USD por persona)</vt:lpstr>
      <vt:lpstr>Tours y entretenimiento</vt:lpstr>
      <vt:lpstr>Segundo Destino</vt:lpstr>
      <vt:lpstr>Actividades</vt:lpstr>
      <vt:lpstr>Personalidad con la que se identifico durante el viaje</vt:lpstr>
      <vt:lpstr>Destinos de competencia</vt:lpstr>
      <vt:lpstr>Presentación de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2019-10-01T21:54:58Z</dcterms:created>
  <dcterms:modified xsi:type="dcterms:W3CDTF">2021-01-21T00:15:34Z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